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89" r:id="rId4"/>
    <p:sldId id="290" r:id="rId5"/>
    <p:sldId id="291" r:id="rId6"/>
    <p:sldId id="263" r:id="rId7"/>
    <p:sldId id="264" r:id="rId8"/>
    <p:sldId id="29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mc="http://schemas.openxmlformats.org/markup-compatibility/2006" xmlns:mv="urn:schemas-microsoft-com:mac:vml"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41" d="100"/>
          <a:sy n="141" d="100"/>
        </p:scale>
        <p:origin x="-200"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 id="{FC6566EB-D395-4467-A6B8-C0D66CB35B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mc="http://schemas.openxmlformats.org/markup-compatibility/2006" xmlns:mv="urn:schemas-microsoft-com:mac:vml" xmlns:a16="http://schemas.microsoft.com/office/drawing/2014/main" xmlns="" id="{68928EB9-3731-4AA0-ABA4-7AB959E696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mc="http://schemas.openxmlformats.org/markup-compatibility/2006" xmlns:mv="urn:schemas-microsoft-com:mac:vml" xmlns:a16="http://schemas.microsoft.com/office/drawing/2014/main" xmlns="" id="{85CC41C0-6B78-4979-9168-9529844F5DFA}"/>
              </a:ext>
            </a:extLst>
          </p:cNvPr>
          <p:cNvSpPr>
            <a:spLocks noGrp="1"/>
          </p:cNvSpPr>
          <p:nvPr>
            <p:ph type="dt" sz="half" idx="10"/>
          </p:nvPr>
        </p:nvSpPr>
        <p:spPr/>
        <p:txBody>
          <a:bodyPr/>
          <a:lstStyle/>
          <a:p>
            <a:fld id="{AE45C748-94E5-4DEB-AC0E-80DB8AB771D4}" type="datetimeFigureOut">
              <a:rPr lang="en-GB" smtClean="0"/>
              <a:pPr/>
              <a:t>06/05/21</a:t>
            </a:fld>
            <a:endParaRPr lang="en-GB"/>
          </a:p>
        </p:txBody>
      </p:sp>
      <p:sp>
        <p:nvSpPr>
          <p:cNvPr id="5" name="Footer Placeholder 4">
            <a:extLst>
              <a:ext uri="{FF2B5EF4-FFF2-40B4-BE49-F238E27FC236}">
                <a16:creationId xmlns:mc="http://schemas.openxmlformats.org/markup-compatibility/2006" xmlns:mv="urn:schemas-microsoft-com:mac:vml" xmlns:a16="http://schemas.microsoft.com/office/drawing/2014/main" xmlns="" id="{7CA6E258-4ABE-419B-8512-A27E7C6395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mc="http://schemas.openxmlformats.org/markup-compatibility/2006" xmlns:mv="urn:schemas-microsoft-com:mac:vml" xmlns:a16="http://schemas.microsoft.com/office/drawing/2014/main" xmlns="" id="{60E9EAF5-10AB-4770-9494-A812E700E020}"/>
              </a:ext>
            </a:extLst>
          </p:cNvPr>
          <p:cNvSpPr>
            <a:spLocks noGrp="1"/>
          </p:cNvSpPr>
          <p:nvPr>
            <p:ph type="sldNum" sz="quarter" idx="12"/>
          </p:nvPr>
        </p:nvSpPr>
        <p:spPr/>
        <p:txBody>
          <a:bodyPr/>
          <a:lstStyle/>
          <a:p>
            <a:fld id="{0DD4595A-0C9E-4AB7-99D1-0D2505834A58}" type="slidenum">
              <a:rPr lang="en-GB" smtClean="0"/>
              <a:pPr/>
              <a:t>‹#›</a:t>
            </a:fld>
            <a:endParaRPr lang="en-GB"/>
          </a:p>
        </p:txBody>
      </p:sp>
    </p:spTree>
    <p:extLst>
      <p:ext uri="{BB962C8B-B14F-4D97-AF65-F5344CB8AC3E}">
        <p14:creationId xmlns:p14="http://schemas.microsoft.com/office/powerpoint/2010/main" val="2242179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 id="{48A0CC8D-114F-41C6-A82B-6A34DE7108C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mc="http://schemas.openxmlformats.org/markup-compatibility/2006" xmlns:mv="urn:schemas-microsoft-com:mac:vml" xmlns:a16="http://schemas.microsoft.com/office/drawing/2014/main" xmlns="" id="{F8BDC940-2016-4359-8344-0B5021E5A8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mc="http://schemas.openxmlformats.org/markup-compatibility/2006" xmlns:mv="urn:schemas-microsoft-com:mac:vml" xmlns:a16="http://schemas.microsoft.com/office/drawing/2014/main" xmlns="" id="{164A3EF8-61C0-4227-844B-ED48AEF03806}"/>
              </a:ext>
            </a:extLst>
          </p:cNvPr>
          <p:cNvSpPr>
            <a:spLocks noGrp="1"/>
          </p:cNvSpPr>
          <p:nvPr>
            <p:ph type="dt" sz="half" idx="10"/>
          </p:nvPr>
        </p:nvSpPr>
        <p:spPr/>
        <p:txBody>
          <a:bodyPr/>
          <a:lstStyle/>
          <a:p>
            <a:fld id="{AE45C748-94E5-4DEB-AC0E-80DB8AB771D4}" type="datetimeFigureOut">
              <a:rPr lang="en-GB" smtClean="0"/>
              <a:pPr/>
              <a:t>06/05/21</a:t>
            </a:fld>
            <a:endParaRPr lang="en-GB"/>
          </a:p>
        </p:txBody>
      </p:sp>
      <p:sp>
        <p:nvSpPr>
          <p:cNvPr id="5" name="Footer Placeholder 4">
            <a:extLst>
              <a:ext uri="{FF2B5EF4-FFF2-40B4-BE49-F238E27FC236}">
                <a16:creationId xmlns:mc="http://schemas.openxmlformats.org/markup-compatibility/2006" xmlns:mv="urn:schemas-microsoft-com:mac:vml" xmlns:a16="http://schemas.microsoft.com/office/drawing/2014/main" xmlns="" id="{EE5794DE-1679-423D-82CD-8E28C03236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mc="http://schemas.openxmlformats.org/markup-compatibility/2006" xmlns:mv="urn:schemas-microsoft-com:mac:vml" xmlns:a16="http://schemas.microsoft.com/office/drawing/2014/main" xmlns="" id="{41DC2436-956B-496D-8E8E-8936585856D7}"/>
              </a:ext>
            </a:extLst>
          </p:cNvPr>
          <p:cNvSpPr>
            <a:spLocks noGrp="1"/>
          </p:cNvSpPr>
          <p:nvPr>
            <p:ph type="sldNum" sz="quarter" idx="12"/>
          </p:nvPr>
        </p:nvSpPr>
        <p:spPr/>
        <p:txBody>
          <a:bodyPr/>
          <a:lstStyle/>
          <a:p>
            <a:fld id="{0DD4595A-0C9E-4AB7-99D1-0D2505834A58}" type="slidenum">
              <a:rPr lang="en-GB" smtClean="0"/>
              <a:pPr/>
              <a:t>‹#›</a:t>
            </a:fld>
            <a:endParaRPr lang="en-GB"/>
          </a:p>
        </p:txBody>
      </p:sp>
    </p:spTree>
    <p:extLst>
      <p:ext uri="{BB962C8B-B14F-4D97-AF65-F5344CB8AC3E}">
        <p14:creationId xmlns:p14="http://schemas.microsoft.com/office/powerpoint/2010/main" val="1976845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mc="http://schemas.openxmlformats.org/markup-compatibility/2006" xmlns:mv="urn:schemas-microsoft-com:mac:vml" xmlns:a16="http://schemas.microsoft.com/office/drawing/2014/main" xmlns="" id="{975CBA76-6CBE-43FE-BBF6-78CD4571AE3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mc="http://schemas.openxmlformats.org/markup-compatibility/2006" xmlns:mv="urn:schemas-microsoft-com:mac:vml" xmlns:a16="http://schemas.microsoft.com/office/drawing/2014/main" xmlns="" id="{FAF946D0-3174-48D3-AEFD-852ACE297B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mc="http://schemas.openxmlformats.org/markup-compatibility/2006" xmlns:mv="urn:schemas-microsoft-com:mac:vml" xmlns:a16="http://schemas.microsoft.com/office/drawing/2014/main" xmlns="" id="{B236A104-E187-42ED-805E-2C3707ED4B2D}"/>
              </a:ext>
            </a:extLst>
          </p:cNvPr>
          <p:cNvSpPr>
            <a:spLocks noGrp="1"/>
          </p:cNvSpPr>
          <p:nvPr>
            <p:ph type="dt" sz="half" idx="10"/>
          </p:nvPr>
        </p:nvSpPr>
        <p:spPr/>
        <p:txBody>
          <a:bodyPr/>
          <a:lstStyle/>
          <a:p>
            <a:fld id="{AE45C748-94E5-4DEB-AC0E-80DB8AB771D4}" type="datetimeFigureOut">
              <a:rPr lang="en-GB" smtClean="0"/>
              <a:pPr/>
              <a:t>06/05/21</a:t>
            </a:fld>
            <a:endParaRPr lang="en-GB"/>
          </a:p>
        </p:txBody>
      </p:sp>
      <p:sp>
        <p:nvSpPr>
          <p:cNvPr id="5" name="Footer Placeholder 4">
            <a:extLst>
              <a:ext uri="{FF2B5EF4-FFF2-40B4-BE49-F238E27FC236}">
                <a16:creationId xmlns:mc="http://schemas.openxmlformats.org/markup-compatibility/2006" xmlns:mv="urn:schemas-microsoft-com:mac:vml" xmlns:a16="http://schemas.microsoft.com/office/drawing/2014/main" xmlns="" id="{1EB6D6E8-C4D5-4553-A74A-C13AD93722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mc="http://schemas.openxmlformats.org/markup-compatibility/2006" xmlns:mv="urn:schemas-microsoft-com:mac:vml" xmlns:a16="http://schemas.microsoft.com/office/drawing/2014/main" xmlns="" id="{7A0A52D9-EF60-4EB0-B93B-40DB64B779B0}"/>
              </a:ext>
            </a:extLst>
          </p:cNvPr>
          <p:cNvSpPr>
            <a:spLocks noGrp="1"/>
          </p:cNvSpPr>
          <p:nvPr>
            <p:ph type="sldNum" sz="quarter" idx="12"/>
          </p:nvPr>
        </p:nvSpPr>
        <p:spPr/>
        <p:txBody>
          <a:bodyPr/>
          <a:lstStyle/>
          <a:p>
            <a:fld id="{0DD4595A-0C9E-4AB7-99D1-0D2505834A58}" type="slidenum">
              <a:rPr lang="en-GB" smtClean="0"/>
              <a:pPr/>
              <a:t>‹#›</a:t>
            </a:fld>
            <a:endParaRPr lang="en-GB"/>
          </a:p>
        </p:txBody>
      </p:sp>
    </p:spTree>
    <p:extLst>
      <p:ext uri="{BB962C8B-B14F-4D97-AF65-F5344CB8AC3E}">
        <p14:creationId xmlns:p14="http://schemas.microsoft.com/office/powerpoint/2010/main" val="287468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 id="{549E617A-89A1-4152-87B4-6EDB4B8456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mc="http://schemas.openxmlformats.org/markup-compatibility/2006" xmlns:mv="urn:schemas-microsoft-com:mac:vml" xmlns:a16="http://schemas.microsoft.com/office/drawing/2014/main" xmlns="" id="{2F8EE60F-06D9-495F-8A3F-0FB7C30A98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mc="http://schemas.openxmlformats.org/markup-compatibility/2006" xmlns:mv="urn:schemas-microsoft-com:mac:vml" xmlns:a16="http://schemas.microsoft.com/office/drawing/2014/main" xmlns="" id="{36438C24-4C86-4EFD-80F0-31CA24554C70}"/>
              </a:ext>
            </a:extLst>
          </p:cNvPr>
          <p:cNvSpPr>
            <a:spLocks noGrp="1"/>
          </p:cNvSpPr>
          <p:nvPr>
            <p:ph type="dt" sz="half" idx="10"/>
          </p:nvPr>
        </p:nvSpPr>
        <p:spPr/>
        <p:txBody>
          <a:bodyPr/>
          <a:lstStyle/>
          <a:p>
            <a:fld id="{AE45C748-94E5-4DEB-AC0E-80DB8AB771D4}" type="datetimeFigureOut">
              <a:rPr lang="en-GB" smtClean="0"/>
              <a:pPr/>
              <a:t>06/05/21</a:t>
            </a:fld>
            <a:endParaRPr lang="en-GB"/>
          </a:p>
        </p:txBody>
      </p:sp>
      <p:sp>
        <p:nvSpPr>
          <p:cNvPr id="5" name="Footer Placeholder 4">
            <a:extLst>
              <a:ext uri="{FF2B5EF4-FFF2-40B4-BE49-F238E27FC236}">
                <a16:creationId xmlns:mc="http://schemas.openxmlformats.org/markup-compatibility/2006" xmlns:mv="urn:schemas-microsoft-com:mac:vml" xmlns:a16="http://schemas.microsoft.com/office/drawing/2014/main" xmlns="" id="{9034260E-5CA5-403F-A8E3-E6BD26DA3E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mc="http://schemas.openxmlformats.org/markup-compatibility/2006" xmlns:mv="urn:schemas-microsoft-com:mac:vml" xmlns:a16="http://schemas.microsoft.com/office/drawing/2014/main" xmlns="" id="{C742BFED-693A-49B6-8ABF-92C6EAFED2E1}"/>
              </a:ext>
            </a:extLst>
          </p:cNvPr>
          <p:cNvSpPr>
            <a:spLocks noGrp="1"/>
          </p:cNvSpPr>
          <p:nvPr>
            <p:ph type="sldNum" sz="quarter" idx="12"/>
          </p:nvPr>
        </p:nvSpPr>
        <p:spPr/>
        <p:txBody>
          <a:bodyPr/>
          <a:lstStyle/>
          <a:p>
            <a:fld id="{0DD4595A-0C9E-4AB7-99D1-0D2505834A58}" type="slidenum">
              <a:rPr lang="en-GB" smtClean="0"/>
              <a:pPr/>
              <a:t>‹#›</a:t>
            </a:fld>
            <a:endParaRPr lang="en-GB"/>
          </a:p>
        </p:txBody>
      </p:sp>
    </p:spTree>
    <p:extLst>
      <p:ext uri="{BB962C8B-B14F-4D97-AF65-F5344CB8AC3E}">
        <p14:creationId xmlns:p14="http://schemas.microsoft.com/office/powerpoint/2010/main" val="38844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 id="{713B11E8-B72D-46E0-84F4-11C1A36594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mc="http://schemas.openxmlformats.org/markup-compatibility/2006" xmlns:mv="urn:schemas-microsoft-com:mac:vml" xmlns:a16="http://schemas.microsoft.com/office/drawing/2014/main" xmlns="" id="{89803C14-9E76-466D-8FED-4FFE19A166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mc="http://schemas.openxmlformats.org/markup-compatibility/2006" xmlns:mv="urn:schemas-microsoft-com:mac:vml" xmlns:a16="http://schemas.microsoft.com/office/drawing/2014/main" xmlns="" id="{83FE72F5-69F7-4CE3-82FE-BB6A9A993BF7}"/>
              </a:ext>
            </a:extLst>
          </p:cNvPr>
          <p:cNvSpPr>
            <a:spLocks noGrp="1"/>
          </p:cNvSpPr>
          <p:nvPr>
            <p:ph type="dt" sz="half" idx="10"/>
          </p:nvPr>
        </p:nvSpPr>
        <p:spPr/>
        <p:txBody>
          <a:bodyPr/>
          <a:lstStyle/>
          <a:p>
            <a:fld id="{AE45C748-94E5-4DEB-AC0E-80DB8AB771D4}" type="datetimeFigureOut">
              <a:rPr lang="en-GB" smtClean="0"/>
              <a:pPr/>
              <a:t>06/05/21</a:t>
            </a:fld>
            <a:endParaRPr lang="en-GB"/>
          </a:p>
        </p:txBody>
      </p:sp>
      <p:sp>
        <p:nvSpPr>
          <p:cNvPr id="5" name="Footer Placeholder 4">
            <a:extLst>
              <a:ext uri="{FF2B5EF4-FFF2-40B4-BE49-F238E27FC236}">
                <a16:creationId xmlns:mc="http://schemas.openxmlformats.org/markup-compatibility/2006" xmlns:mv="urn:schemas-microsoft-com:mac:vml" xmlns:a16="http://schemas.microsoft.com/office/drawing/2014/main" xmlns="" id="{76A614F8-2B96-423E-A0C4-40321F1DD8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mc="http://schemas.openxmlformats.org/markup-compatibility/2006" xmlns:mv="urn:schemas-microsoft-com:mac:vml" xmlns:a16="http://schemas.microsoft.com/office/drawing/2014/main" xmlns="" id="{A0B24591-6617-49C0-913F-4B9DD8C17C6B}"/>
              </a:ext>
            </a:extLst>
          </p:cNvPr>
          <p:cNvSpPr>
            <a:spLocks noGrp="1"/>
          </p:cNvSpPr>
          <p:nvPr>
            <p:ph type="sldNum" sz="quarter" idx="12"/>
          </p:nvPr>
        </p:nvSpPr>
        <p:spPr/>
        <p:txBody>
          <a:bodyPr/>
          <a:lstStyle/>
          <a:p>
            <a:fld id="{0DD4595A-0C9E-4AB7-99D1-0D2505834A58}" type="slidenum">
              <a:rPr lang="en-GB" smtClean="0"/>
              <a:pPr/>
              <a:t>‹#›</a:t>
            </a:fld>
            <a:endParaRPr lang="en-GB"/>
          </a:p>
        </p:txBody>
      </p:sp>
    </p:spTree>
    <p:extLst>
      <p:ext uri="{BB962C8B-B14F-4D97-AF65-F5344CB8AC3E}">
        <p14:creationId xmlns:p14="http://schemas.microsoft.com/office/powerpoint/2010/main" val="77558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 id="{138776F4-F7DA-40F7-A489-DA25AF5B0F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mc="http://schemas.openxmlformats.org/markup-compatibility/2006" xmlns:mv="urn:schemas-microsoft-com:mac:vml" xmlns:a16="http://schemas.microsoft.com/office/drawing/2014/main" xmlns="" id="{348A6264-B064-4551-8A36-F5170DCB6D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mc="http://schemas.openxmlformats.org/markup-compatibility/2006" xmlns:mv="urn:schemas-microsoft-com:mac:vml" xmlns:a16="http://schemas.microsoft.com/office/drawing/2014/main" xmlns="" id="{FA7FF71E-D693-41F7-BAFB-8A18169041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mc="http://schemas.openxmlformats.org/markup-compatibility/2006" xmlns:mv="urn:schemas-microsoft-com:mac:vml" xmlns:a16="http://schemas.microsoft.com/office/drawing/2014/main" xmlns="" id="{F4D3401E-4F0A-45EB-99AD-EBEA6DA916BB}"/>
              </a:ext>
            </a:extLst>
          </p:cNvPr>
          <p:cNvSpPr>
            <a:spLocks noGrp="1"/>
          </p:cNvSpPr>
          <p:nvPr>
            <p:ph type="dt" sz="half" idx="10"/>
          </p:nvPr>
        </p:nvSpPr>
        <p:spPr/>
        <p:txBody>
          <a:bodyPr/>
          <a:lstStyle/>
          <a:p>
            <a:fld id="{AE45C748-94E5-4DEB-AC0E-80DB8AB771D4}" type="datetimeFigureOut">
              <a:rPr lang="en-GB" smtClean="0"/>
              <a:pPr/>
              <a:t>06/05/21</a:t>
            </a:fld>
            <a:endParaRPr lang="en-GB"/>
          </a:p>
        </p:txBody>
      </p:sp>
      <p:sp>
        <p:nvSpPr>
          <p:cNvPr id="6" name="Footer Placeholder 5">
            <a:extLst>
              <a:ext uri="{FF2B5EF4-FFF2-40B4-BE49-F238E27FC236}">
                <a16:creationId xmlns:mc="http://schemas.openxmlformats.org/markup-compatibility/2006" xmlns:mv="urn:schemas-microsoft-com:mac:vml" xmlns:a16="http://schemas.microsoft.com/office/drawing/2014/main" xmlns="" id="{D38D4378-B9F5-4B24-A309-82F0369B09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mc="http://schemas.openxmlformats.org/markup-compatibility/2006" xmlns:mv="urn:schemas-microsoft-com:mac:vml" xmlns:a16="http://schemas.microsoft.com/office/drawing/2014/main" xmlns="" id="{42C3A2D8-923F-4E3D-8985-2B2BB00F365E}"/>
              </a:ext>
            </a:extLst>
          </p:cNvPr>
          <p:cNvSpPr>
            <a:spLocks noGrp="1"/>
          </p:cNvSpPr>
          <p:nvPr>
            <p:ph type="sldNum" sz="quarter" idx="12"/>
          </p:nvPr>
        </p:nvSpPr>
        <p:spPr/>
        <p:txBody>
          <a:bodyPr/>
          <a:lstStyle/>
          <a:p>
            <a:fld id="{0DD4595A-0C9E-4AB7-99D1-0D2505834A58}" type="slidenum">
              <a:rPr lang="en-GB" smtClean="0"/>
              <a:pPr/>
              <a:t>‹#›</a:t>
            </a:fld>
            <a:endParaRPr lang="en-GB"/>
          </a:p>
        </p:txBody>
      </p:sp>
    </p:spTree>
    <p:extLst>
      <p:ext uri="{BB962C8B-B14F-4D97-AF65-F5344CB8AC3E}">
        <p14:creationId xmlns:p14="http://schemas.microsoft.com/office/powerpoint/2010/main" val="3688912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 id="{F2E5CD4C-A648-4177-90F8-1A2D57B4F20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mc="http://schemas.openxmlformats.org/markup-compatibility/2006" xmlns:mv="urn:schemas-microsoft-com:mac:vml" xmlns:a16="http://schemas.microsoft.com/office/drawing/2014/main" xmlns="" id="{55D489D9-A52C-4255-BA0A-86276C9FC5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mc="http://schemas.openxmlformats.org/markup-compatibility/2006" xmlns:mv="urn:schemas-microsoft-com:mac:vml" xmlns:a16="http://schemas.microsoft.com/office/drawing/2014/main" xmlns="" id="{F7D2EF6B-8955-45FF-982C-A0B25F5253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mc="http://schemas.openxmlformats.org/markup-compatibility/2006" xmlns:mv="urn:schemas-microsoft-com:mac:vml" xmlns:a16="http://schemas.microsoft.com/office/drawing/2014/main" xmlns="" id="{E6F258DB-E852-45DD-9203-7EAF29B085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mc="http://schemas.openxmlformats.org/markup-compatibility/2006" xmlns:mv="urn:schemas-microsoft-com:mac:vml" xmlns:a16="http://schemas.microsoft.com/office/drawing/2014/main" xmlns="" id="{5A8D6D9A-53DA-467A-A00D-A7E3ED1F00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mc="http://schemas.openxmlformats.org/markup-compatibility/2006" xmlns:mv="urn:schemas-microsoft-com:mac:vml" xmlns:a16="http://schemas.microsoft.com/office/drawing/2014/main" xmlns="" id="{527CAA52-0508-47AC-8A99-7BAB40B7EF28}"/>
              </a:ext>
            </a:extLst>
          </p:cNvPr>
          <p:cNvSpPr>
            <a:spLocks noGrp="1"/>
          </p:cNvSpPr>
          <p:nvPr>
            <p:ph type="dt" sz="half" idx="10"/>
          </p:nvPr>
        </p:nvSpPr>
        <p:spPr/>
        <p:txBody>
          <a:bodyPr/>
          <a:lstStyle/>
          <a:p>
            <a:fld id="{AE45C748-94E5-4DEB-AC0E-80DB8AB771D4}" type="datetimeFigureOut">
              <a:rPr lang="en-GB" smtClean="0"/>
              <a:pPr/>
              <a:t>06/05/21</a:t>
            </a:fld>
            <a:endParaRPr lang="en-GB"/>
          </a:p>
        </p:txBody>
      </p:sp>
      <p:sp>
        <p:nvSpPr>
          <p:cNvPr id="8" name="Footer Placeholder 7">
            <a:extLst>
              <a:ext uri="{FF2B5EF4-FFF2-40B4-BE49-F238E27FC236}">
                <a16:creationId xmlns:mc="http://schemas.openxmlformats.org/markup-compatibility/2006" xmlns:mv="urn:schemas-microsoft-com:mac:vml" xmlns:a16="http://schemas.microsoft.com/office/drawing/2014/main" xmlns="" id="{BB8AC2B3-ED10-4653-BEE7-5465D16D9CA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mc="http://schemas.openxmlformats.org/markup-compatibility/2006" xmlns:mv="urn:schemas-microsoft-com:mac:vml" xmlns:a16="http://schemas.microsoft.com/office/drawing/2014/main" xmlns="" id="{D941F761-465F-4D89-B7FB-295BF63E6B1C}"/>
              </a:ext>
            </a:extLst>
          </p:cNvPr>
          <p:cNvSpPr>
            <a:spLocks noGrp="1"/>
          </p:cNvSpPr>
          <p:nvPr>
            <p:ph type="sldNum" sz="quarter" idx="12"/>
          </p:nvPr>
        </p:nvSpPr>
        <p:spPr/>
        <p:txBody>
          <a:bodyPr/>
          <a:lstStyle/>
          <a:p>
            <a:fld id="{0DD4595A-0C9E-4AB7-99D1-0D2505834A58}" type="slidenum">
              <a:rPr lang="en-GB" smtClean="0"/>
              <a:pPr/>
              <a:t>‹#›</a:t>
            </a:fld>
            <a:endParaRPr lang="en-GB"/>
          </a:p>
        </p:txBody>
      </p:sp>
    </p:spTree>
    <p:extLst>
      <p:ext uri="{BB962C8B-B14F-4D97-AF65-F5344CB8AC3E}">
        <p14:creationId xmlns:p14="http://schemas.microsoft.com/office/powerpoint/2010/main" val="2336256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 id="{3BB328AB-CE8D-4060-9249-C693733E02F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mc="http://schemas.openxmlformats.org/markup-compatibility/2006" xmlns:mv="urn:schemas-microsoft-com:mac:vml" xmlns:a16="http://schemas.microsoft.com/office/drawing/2014/main" xmlns="" id="{52B9F397-D4B2-41E6-9C81-144FEAEDAE1D}"/>
              </a:ext>
            </a:extLst>
          </p:cNvPr>
          <p:cNvSpPr>
            <a:spLocks noGrp="1"/>
          </p:cNvSpPr>
          <p:nvPr>
            <p:ph type="dt" sz="half" idx="10"/>
          </p:nvPr>
        </p:nvSpPr>
        <p:spPr/>
        <p:txBody>
          <a:bodyPr/>
          <a:lstStyle/>
          <a:p>
            <a:fld id="{AE45C748-94E5-4DEB-AC0E-80DB8AB771D4}" type="datetimeFigureOut">
              <a:rPr lang="en-GB" smtClean="0"/>
              <a:pPr/>
              <a:t>06/05/21</a:t>
            </a:fld>
            <a:endParaRPr lang="en-GB"/>
          </a:p>
        </p:txBody>
      </p:sp>
      <p:sp>
        <p:nvSpPr>
          <p:cNvPr id="4" name="Footer Placeholder 3">
            <a:extLst>
              <a:ext uri="{FF2B5EF4-FFF2-40B4-BE49-F238E27FC236}">
                <a16:creationId xmlns:mc="http://schemas.openxmlformats.org/markup-compatibility/2006" xmlns:mv="urn:schemas-microsoft-com:mac:vml" xmlns:a16="http://schemas.microsoft.com/office/drawing/2014/main" xmlns="" id="{22D9CA2D-BB03-43CC-8608-F4580DE3908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mc="http://schemas.openxmlformats.org/markup-compatibility/2006" xmlns:mv="urn:schemas-microsoft-com:mac:vml" xmlns:a16="http://schemas.microsoft.com/office/drawing/2014/main" xmlns="" id="{DDAE8FE6-2872-46F5-84FA-0D0E27447AC1}"/>
              </a:ext>
            </a:extLst>
          </p:cNvPr>
          <p:cNvSpPr>
            <a:spLocks noGrp="1"/>
          </p:cNvSpPr>
          <p:nvPr>
            <p:ph type="sldNum" sz="quarter" idx="12"/>
          </p:nvPr>
        </p:nvSpPr>
        <p:spPr/>
        <p:txBody>
          <a:bodyPr/>
          <a:lstStyle/>
          <a:p>
            <a:fld id="{0DD4595A-0C9E-4AB7-99D1-0D2505834A58}" type="slidenum">
              <a:rPr lang="en-GB" smtClean="0"/>
              <a:pPr/>
              <a:t>‹#›</a:t>
            </a:fld>
            <a:endParaRPr lang="en-GB"/>
          </a:p>
        </p:txBody>
      </p:sp>
    </p:spTree>
    <p:extLst>
      <p:ext uri="{BB962C8B-B14F-4D97-AF65-F5344CB8AC3E}">
        <p14:creationId xmlns:p14="http://schemas.microsoft.com/office/powerpoint/2010/main" val="4121838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mc="http://schemas.openxmlformats.org/markup-compatibility/2006" xmlns:mv="urn:schemas-microsoft-com:mac:vml" xmlns:a16="http://schemas.microsoft.com/office/drawing/2014/main" xmlns="" id="{CC9F2E37-A831-4CE1-94A9-A90DFF7461B1}"/>
              </a:ext>
            </a:extLst>
          </p:cNvPr>
          <p:cNvSpPr>
            <a:spLocks noGrp="1"/>
          </p:cNvSpPr>
          <p:nvPr>
            <p:ph type="dt" sz="half" idx="10"/>
          </p:nvPr>
        </p:nvSpPr>
        <p:spPr/>
        <p:txBody>
          <a:bodyPr/>
          <a:lstStyle/>
          <a:p>
            <a:fld id="{AE45C748-94E5-4DEB-AC0E-80DB8AB771D4}" type="datetimeFigureOut">
              <a:rPr lang="en-GB" smtClean="0"/>
              <a:pPr/>
              <a:t>06/05/21</a:t>
            </a:fld>
            <a:endParaRPr lang="en-GB"/>
          </a:p>
        </p:txBody>
      </p:sp>
      <p:sp>
        <p:nvSpPr>
          <p:cNvPr id="3" name="Footer Placeholder 2">
            <a:extLst>
              <a:ext uri="{FF2B5EF4-FFF2-40B4-BE49-F238E27FC236}">
                <a16:creationId xmlns:mc="http://schemas.openxmlformats.org/markup-compatibility/2006" xmlns:mv="urn:schemas-microsoft-com:mac:vml" xmlns:a16="http://schemas.microsoft.com/office/drawing/2014/main" xmlns="" id="{A1D351F8-31CD-41AA-8C90-EBAC439826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mc="http://schemas.openxmlformats.org/markup-compatibility/2006" xmlns:mv="urn:schemas-microsoft-com:mac:vml" xmlns:a16="http://schemas.microsoft.com/office/drawing/2014/main" xmlns="" id="{7749EFC0-5DE0-4454-BE6C-521630BDFED7}"/>
              </a:ext>
            </a:extLst>
          </p:cNvPr>
          <p:cNvSpPr>
            <a:spLocks noGrp="1"/>
          </p:cNvSpPr>
          <p:nvPr>
            <p:ph type="sldNum" sz="quarter" idx="12"/>
          </p:nvPr>
        </p:nvSpPr>
        <p:spPr/>
        <p:txBody>
          <a:bodyPr/>
          <a:lstStyle/>
          <a:p>
            <a:fld id="{0DD4595A-0C9E-4AB7-99D1-0D2505834A58}" type="slidenum">
              <a:rPr lang="en-GB" smtClean="0"/>
              <a:pPr/>
              <a:t>‹#›</a:t>
            </a:fld>
            <a:endParaRPr lang="en-GB"/>
          </a:p>
        </p:txBody>
      </p:sp>
    </p:spTree>
    <p:extLst>
      <p:ext uri="{BB962C8B-B14F-4D97-AF65-F5344CB8AC3E}">
        <p14:creationId xmlns:p14="http://schemas.microsoft.com/office/powerpoint/2010/main" val="2511593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 id="{38ACBFAF-86A2-4838-BE3A-73CCF3C578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mc="http://schemas.openxmlformats.org/markup-compatibility/2006" xmlns:mv="urn:schemas-microsoft-com:mac:vml" xmlns:a16="http://schemas.microsoft.com/office/drawing/2014/main" xmlns="" id="{63F46299-BB16-4119-A21C-86484B196E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mc="http://schemas.openxmlformats.org/markup-compatibility/2006" xmlns:mv="urn:schemas-microsoft-com:mac:vml" xmlns:a16="http://schemas.microsoft.com/office/drawing/2014/main" xmlns="" id="{34BCDA84-F62D-4C29-A8FC-8993F5EF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mc="http://schemas.openxmlformats.org/markup-compatibility/2006" xmlns:mv="urn:schemas-microsoft-com:mac:vml" xmlns:a16="http://schemas.microsoft.com/office/drawing/2014/main" xmlns="" id="{8AF4EFF8-6334-4E1C-8CC3-7B84481CB999}"/>
              </a:ext>
            </a:extLst>
          </p:cNvPr>
          <p:cNvSpPr>
            <a:spLocks noGrp="1"/>
          </p:cNvSpPr>
          <p:nvPr>
            <p:ph type="dt" sz="half" idx="10"/>
          </p:nvPr>
        </p:nvSpPr>
        <p:spPr/>
        <p:txBody>
          <a:bodyPr/>
          <a:lstStyle/>
          <a:p>
            <a:fld id="{AE45C748-94E5-4DEB-AC0E-80DB8AB771D4}" type="datetimeFigureOut">
              <a:rPr lang="en-GB" smtClean="0"/>
              <a:pPr/>
              <a:t>06/05/21</a:t>
            </a:fld>
            <a:endParaRPr lang="en-GB"/>
          </a:p>
        </p:txBody>
      </p:sp>
      <p:sp>
        <p:nvSpPr>
          <p:cNvPr id="6" name="Footer Placeholder 5">
            <a:extLst>
              <a:ext uri="{FF2B5EF4-FFF2-40B4-BE49-F238E27FC236}">
                <a16:creationId xmlns:mc="http://schemas.openxmlformats.org/markup-compatibility/2006" xmlns:mv="urn:schemas-microsoft-com:mac:vml" xmlns:a16="http://schemas.microsoft.com/office/drawing/2014/main" xmlns="" id="{6752780A-3D98-4826-B2EF-6F5ADFA3CD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mc="http://schemas.openxmlformats.org/markup-compatibility/2006" xmlns:mv="urn:schemas-microsoft-com:mac:vml" xmlns:a16="http://schemas.microsoft.com/office/drawing/2014/main" xmlns="" id="{D017A898-61E7-4DAD-84C9-65C073318D85}"/>
              </a:ext>
            </a:extLst>
          </p:cNvPr>
          <p:cNvSpPr>
            <a:spLocks noGrp="1"/>
          </p:cNvSpPr>
          <p:nvPr>
            <p:ph type="sldNum" sz="quarter" idx="12"/>
          </p:nvPr>
        </p:nvSpPr>
        <p:spPr/>
        <p:txBody>
          <a:bodyPr/>
          <a:lstStyle/>
          <a:p>
            <a:fld id="{0DD4595A-0C9E-4AB7-99D1-0D2505834A58}" type="slidenum">
              <a:rPr lang="en-GB" smtClean="0"/>
              <a:pPr/>
              <a:t>‹#›</a:t>
            </a:fld>
            <a:endParaRPr lang="en-GB"/>
          </a:p>
        </p:txBody>
      </p:sp>
    </p:spTree>
    <p:extLst>
      <p:ext uri="{BB962C8B-B14F-4D97-AF65-F5344CB8AC3E}">
        <p14:creationId xmlns:p14="http://schemas.microsoft.com/office/powerpoint/2010/main" val="2855971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 id="{57232854-9762-4AD0-841A-2104C08817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mc="http://schemas.openxmlformats.org/markup-compatibility/2006" xmlns:mv="urn:schemas-microsoft-com:mac:vml" xmlns:a16="http://schemas.microsoft.com/office/drawing/2014/main" xmlns="" id="{F971A252-C8A9-4A3E-A64E-324AD8B7C6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mc="http://schemas.openxmlformats.org/markup-compatibility/2006" xmlns:mv="urn:schemas-microsoft-com:mac:vml" xmlns:a16="http://schemas.microsoft.com/office/drawing/2014/main" xmlns="" id="{123C8DDF-2D8D-4848-86DC-F9983E0594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mc="http://schemas.openxmlformats.org/markup-compatibility/2006" xmlns:mv="urn:schemas-microsoft-com:mac:vml" xmlns:a16="http://schemas.microsoft.com/office/drawing/2014/main" xmlns="" id="{A855F273-FDF7-4F0D-88CB-2998E70808C6}"/>
              </a:ext>
            </a:extLst>
          </p:cNvPr>
          <p:cNvSpPr>
            <a:spLocks noGrp="1"/>
          </p:cNvSpPr>
          <p:nvPr>
            <p:ph type="dt" sz="half" idx="10"/>
          </p:nvPr>
        </p:nvSpPr>
        <p:spPr/>
        <p:txBody>
          <a:bodyPr/>
          <a:lstStyle/>
          <a:p>
            <a:fld id="{AE45C748-94E5-4DEB-AC0E-80DB8AB771D4}" type="datetimeFigureOut">
              <a:rPr lang="en-GB" smtClean="0"/>
              <a:pPr/>
              <a:t>06/05/21</a:t>
            </a:fld>
            <a:endParaRPr lang="en-GB"/>
          </a:p>
        </p:txBody>
      </p:sp>
      <p:sp>
        <p:nvSpPr>
          <p:cNvPr id="6" name="Footer Placeholder 5">
            <a:extLst>
              <a:ext uri="{FF2B5EF4-FFF2-40B4-BE49-F238E27FC236}">
                <a16:creationId xmlns:mc="http://schemas.openxmlformats.org/markup-compatibility/2006" xmlns:mv="urn:schemas-microsoft-com:mac:vml" xmlns:a16="http://schemas.microsoft.com/office/drawing/2014/main" xmlns="" id="{D5EFF21F-E16D-466B-90EE-76F8A1BEAF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mc="http://schemas.openxmlformats.org/markup-compatibility/2006" xmlns:mv="urn:schemas-microsoft-com:mac:vml" xmlns:a16="http://schemas.microsoft.com/office/drawing/2014/main" xmlns="" id="{761AE53A-63A9-4AD7-A538-27B2DA912C28}"/>
              </a:ext>
            </a:extLst>
          </p:cNvPr>
          <p:cNvSpPr>
            <a:spLocks noGrp="1"/>
          </p:cNvSpPr>
          <p:nvPr>
            <p:ph type="sldNum" sz="quarter" idx="12"/>
          </p:nvPr>
        </p:nvSpPr>
        <p:spPr/>
        <p:txBody>
          <a:bodyPr/>
          <a:lstStyle/>
          <a:p>
            <a:fld id="{0DD4595A-0C9E-4AB7-99D1-0D2505834A58}" type="slidenum">
              <a:rPr lang="en-GB" smtClean="0"/>
              <a:pPr/>
              <a:t>‹#›</a:t>
            </a:fld>
            <a:endParaRPr lang="en-GB"/>
          </a:p>
        </p:txBody>
      </p:sp>
    </p:spTree>
    <p:extLst>
      <p:ext uri="{BB962C8B-B14F-4D97-AF65-F5344CB8AC3E}">
        <p14:creationId xmlns:p14="http://schemas.microsoft.com/office/powerpoint/2010/main" val="6722687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mc="http://schemas.openxmlformats.org/markup-compatibility/2006" xmlns:mv="urn:schemas-microsoft-com:mac:vml" xmlns:a16="http://schemas.microsoft.com/office/drawing/2014/main" xmlns="" id="{5332CB98-3975-48C0-9ABC-BF4171409D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mc="http://schemas.openxmlformats.org/markup-compatibility/2006" xmlns:mv="urn:schemas-microsoft-com:mac:vml" xmlns:a16="http://schemas.microsoft.com/office/drawing/2014/main" xmlns="" id="{FF04501F-8D14-4001-BC24-69AE7E89AA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mc="http://schemas.openxmlformats.org/markup-compatibility/2006" xmlns:mv="urn:schemas-microsoft-com:mac:vml" xmlns:a16="http://schemas.microsoft.com/office/drawing/2014/main" xmlns="" id="{79AC64D2-5B81-4A99-91B1-04C342D9AF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5C748-94E5-4DEB-AC0E-80DB8AB771D4}" type="datetimeFigureOut">
              <a:rPr lang="en-GB" smtClean="0"/>
              <a:pPr/>
              <a:t>06/05/21</a:t>
            </a:fld>
            <a:endParaRPr lang="en-GB"/>
          </a:p>
        </p:txBody>
      </p:sp>
      <p:sp>
        <p:nvSpPr>
          <p:cNvPr id="5" name="Footer Placeholder 4">
            <a:extLst>
              <a:ext uri="{FF2B5EF4-FFF2-40B4-BE49-F238E27FC236}">
                <a16:creationId xmlns:mc="http://schemas.openxmlformats.org/markup-compatibility/2006" xmlns:mv="urn:schemas-microsoft-com:mac:vml" xmlns:a16="http://schemas.microsoft.com/office/drawing/2014/main" xmlns="" id="{5A66C557-AA97-447F-A91A-289C233C4D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mc="http://schemas.openxmlformats.org/markup-compatibility/2006" xmlns:mv="urn:schemas-microsoft-com:mac:vml" xmlns:a16="http://schemas.microsoft.com/office/drawing/2014/main" xmlns="" id="{B913958A-A706-4420-AA42-5B7738405B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D4595A-0C9E-4AB7-99D1-0D2505834A58}" type="slidenum">
              <a:rPr lang="en-GB" smtClean="0"/>
              <a:pPr/>
              <a:t>‹#›</a:t>
            </a:fld>
            <a:endParaRPr lang="en-GB"/>
          </a:p>
        </p:txBody>
      </p:sp>
    </p:spTree>
    <p:extLst>
      <p:ext uri="{BB962C8B-B14F-4D97-AF65-F5344CB8AC3E}">
        <p14:creationId xmlns:p14="http://schemas.microsoft.com/office/powerpoint/2010/main" val="708696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mc="http://schemas.openxmlformats.org/markup-compatibility/2006" xmlns:mv="urn:schemas-microsoft-com:mac:vml" xmlns:a16="http://schemas.microsoft.com/office/drawing/2014/main" xmlns="" id="{750E46FD-7C9B-4376-AE5C-02AA0560888F}"/>
              </a:ext>
            </a:extLst>
          </p:cNvPr>
          <p:cNvSpPr>
            <a:spLocks noGrp="1"/>
          </p:cNvSpPr>
          <p:nvPr>
            <p:ph type="title"/>
          </p:nvPr>
        </p:nvSpPr>
        <p:spPr/>
        <p:txBody>
          <a:bodyPr>
            <a:normAutofit/>
          </a:bodyPr>
          <a:lstStyle/>
          <a:p>
            <a:pPr algn="ctr"/>
            <a:r>
              <a:rPr lang="en-GB" dirty="0">
                <a:solidFill>
                  <a:srgbClr val="00B050"/>
                </a:solidFill>
              </a:rPr>
              <a:t>Devising from Memory Boxes: </a:t>
            </a:r>
            <a:br>
              <a:rPr lang="en-GB" dirty="0">
                <a:solidFill>
                  <a:srgbClr val="00B050"/>
                </a:solidFill>
              </a:rPr>
            </a:br>
            <a:r>
              <a:rPr lang="en-GB" dirty="0">
                <a:solidFill>
                  <a:srgbClr val="00B050"/>
                </a:solidFill>
              </a:rPr>
              <a:t>some further insights</a:t>
            </a:r>
          </a:p>
        </p:txBody>
      </p:sp>
      <p:sp>
        <p:nvSpPr>
          <p:cNvPr id="5" name="Content Placeholder 4">
            <a:extLst>
              <a:ext uri="{FF2B5EF4-FFF2-40B4-BE49-F238E27FC236}">
                <a16:creationId xmlns:mc="http://schemas.openxmlformats.org/markup-compatibility/2006" xmlns:mv="urn:schemas-microsoft-com:mac:vml" xmlns:a16="http://schemas.microsoft.com/office/drawing/2014/main" xmlns="" id="{643311C0-4A47-4B14-AFFA-2860421F8AA6}"/>
              </a:ext>
            </a:extLst>
          </p:cNvPr>
          <p:cNvSpPr>
            <a:spLocks noGrp="1"/>
          </p:cNvSpPr>
          <p:nvPr>
            <p:ph idx="1"/>
          </p:nvPr>
        </p:nvSpPr>
        <p:spPr/>
        <p:txBody>
          <a:bodyPr>
            <a:normAutofit/>
          </a:bodyPr>
          <a:lstStyle/>
          <a:p>
            <a:pPr marL="385763" indent="-385763" algn="ctr">
              <a:buFont typeface="+mj-lt"/>
              <a:buAutoNum type="arabicPeriod"/>
            </a:pPr>
            <a:endParaRPr lang="en-GB" dirty="0"/>
          </a:p>
          <a:p>
            <a:pPr marL="385763" indent="-385763" algn="ctr">
              <a:buFont typeface="+mj-lt"/>
              <a:buAutoNum type="arabicPeriod"/>
            </a:pPr>
            <a:r>
              <a:rPr lang="en-GB" dirty="0"/>
              <a:t>Stages in the devising process</a:t>
            </a:r>
          </a:p>
          <a:p>
            <a:pPr marL="385763" indent="-385763" algn="ctr">
              <a:buFont typeface="+mj-lt"/>
              <a:buAutoNum type="arabicPeriod"/>
            </a:pPr>
            <a:endParaRPr lang="en-GB" dirty="0"/>
          </a:p>
          <a:p>
            <a:pPr marL="385763" indent="-385763" algn="ctr">
              <a:buFont typeface="+mj-lt"/>
              <a:buAutoNum type="arabicPeriod"/>
            </a:pPr>
            <a:r>
              <a:rPr lang="en-GB" dirty="0"/>
              <a:t>Student attitudes to the project in progress: </a:t>
            </a:r>
          </a:p>
          <a:p>
            <a:pPr marL="0" indent="0" algn="ctr">
              <a:buNone/>
            </a:pPr>
            <a:r>
              <a:rPr lang="en-GB" dirty="0"/>
              <a:t>Investment, engagement and doing the boxes justice.</a:t>
            </a:r>
          </a:p>
          <a:p>
            <a:pPr marL="385763" indent="-385763" algn="ctr">
              <a:buFont typeface="+mj-lt"/>
              <a:buAutoNum type="arabicPeriod"/>
            </a:pPr>
            <a:endParaRPr lang="en-GB" dirty="0"/>
          </a:p>
          <a:p>
            <a:pPr marL="0" indent="0" algn="ctr">
              <a:buNone/>
            </a:pPr>
            <a:r>
              <a:rPr lang="en-GB" dirty="0"/>
              <a:t>3. Student reflections on the project and ongoing outcomes</a:t>
            </a:r>
          </a:p>
          <a:p>
            <a:pPr marL="385763" indent="-385763">
              <a:buFont typeface="+mj-lt"/>
              <a:buAutoNum type="arabicPeriod"/>
            </a:pPr>
            <a:endParaRPr lang="en-GB" dirty="0"/>
          </a:p>
        </p:txBody>
      </p:sp>
    </p:spTree>
    <p:extLst>
      <p:ext uri="{BB962C8B-B14F-4D97-AF65-F5344CB8AC3E}">
        <p14:creationId xmlns:p14="http://schemas.microsoft.com/office/powerpoint/2010/main" val="4258963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 id="{FE22E1A9-F9D2-4106-9A24-34CF6CF29716}"/>
              </a:ext>
            </a:extLst>
          </p:cNvPr>
          <p:cNvSpPr>
            <a:spLocks noGrp="1"/>
          </p:cNvSpPr>
          <p:nvPr>
            <p:ph type="title"/>
          </p:nvPr>
        </p:nvSpPr>
        <p:spPr/>
        <p:txBody>
          <a:bodyPr/>
          <a:lstStyle/>
          <a:p>
            <a:r>
              <a:rPr lang="en-GB" dirty="0">
                <a:solidFill>
                  <a:srgbClr val="00B050"/>
                </a:solidFill>
              </a:rPr>
              <a:t>1. Stages in the devising process</a:t>
            </a:r>
          </a:p>
        </p:txBody>
      </p:sp>
      <p:sp>
        <p:nvSpPr>
          <p:cNvPr id="3" name="Content Placeholder 2">
            <a:extLst>
              <a:ext uri="{FF2B5EF4-FFF2-40B4-BE49-F238E27FC236}">
                <a16:creationId xmlns:mc="http://schemas.openxmlformats.org/markup-compatibility/2006" xmlns:mv="urn:schemas-microsoft-com:mac:vml" xmlns:a16="http://schemas.microsoft.com/office/drawing/2014/main" xmlns="" id="{E2F7D8CC-22B2-4C58-AD61-29D394421F98}"/>
              </a:ext>
            </a:extLst>
          </p:cNvPr>
          <p:cNvSpPr>
            <a:spLocks noGrp="1"/>
          </p:cNvSpPr>
          <p:nvPr>
            <p:ph idx="1"/>
          </p:nvPr>
        </p:nvSpPr>
        <p:spPr>
          <a:xfrm>
            <a:off x="838200" y="1825625"/>
            <a:ext cx="10515600" cy="4815018"/>
          </a:xfrm>
        </p:spPr>
        <p:txBody>
          <a:bodyPr>
            <a:normAutofit fontScale="85000" lnSpcReduction="20000"/>
          </a:bodyPr>
          <a:lstStyle/>
          <a:p>
            <a:r>
              <a:rPr lang="en-GB" dirty="0">
                <a:solidFill>
                  <a:srgbClr val="0070C0"/>
                </a:solidFill>
              </a:rPr>
              <a:t>Selection of boxes based on personal connections.</a:t>
            </a:r>
          </a:p>
          <a:p>
            <a:r>
              <a:rPr lang="en-GB" dirty="0">
                <a:solidFill>
                  <a:srgbClr val="7030A0"/>
                </a:solidFill>
              </a:rPr>
              <a:t>Researching additional material.</a:t>
            </a:r>
          </a:p>
          <a:p>
            <a:r>
              <a:rPr lang="en-GB" dirty="0">
                <a:solidFill>
                  <a:srgbClr val="002060"/>
                </a:solidFill>
              </a:rPr>
              <a:t>Visits, including from Helen Aronson and Alex Schweitzer – an extremely powerful experience for the students and for me, especially since Helen’s story connects with that of my Polish grandparents, who survived the war and came to the UK but understandably never talked about their experiences. My grandfather survived a Siberian labour camp and a land mine, my grandmother travelled across Europe. Meeting Helen opened up the possibility of finding out more about their experiences. Sharing my emotions with students deepened connections with them and highlighted the emotive possibilities of the project.</a:t>
            </a:r>
          </a:p>
          <a:p>
            <a:r>
              <a:rPr lang="en-GB" dirty="0">
                <a:solidFill>
                  <a:srgbClr val="0070C0"/>
                </a:solidFill>
              </a:rPr>
              <a:t>Interviewing people.</a:t>
            </a:r>
          </a:p>
          <a:p>
            <a:r>
              <a:rPr lang="en-GB" dirty="0">
                <a:solidFill>
                  <a:srgbClr val="7030A0"/>
                </a:solidFill>
              </a:rPr>
              <a:t>Devising using reminiscence techniques (including narration and music).</a:t>
            </a:r>
          </a:p>
          <a:p>
            <a:r>
              <a:rPr lang="en-GB">
                <a:solidFill>
                  <a:srgbClr val="002060"/>
                </a:solidFill>
              </a:rPr>
              <a:t>Performance </a:t>
            </a:r>
            <a:r>
              <a:rPr lang="en-GB" dirty="0">
                <a:solidFill>
                  <a:srgbClr val="002060"/>
                </a:solidFill>
              </a:rPr>
              <a:t>of extracts in a gallery next to the boxes; performance of the full pieces at the conference. </a:t>
            </a:r>
          </a:p>
          <a:p>
            <a:r>
              <a:rPr lang="en-GB" dirty="0">
                <a:solidFill>
                  <a:srgbClr val="0070C0"/>
                </a:solidFill>
              </a:rPr>
              <a:t>Reflections on the process. </a:t>
            </a:r>
          </a:p>
        </p:txBody>
      </p:sp>
    </p:spTree>
    <p:extLst>
      <p:ext uri="{BB962C8B-B14F-4D97-AF65-F5344CB8AC3E}">
        <p14:creationId xmlns:p14="http://schemas.microsoft.com/office/powerpoint/2010/main" val="1034786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 id="{E0EF25E5-928D-46F9-A1B2-4469DBD36902}"/>
              </a:ext>
            </a:extLst>
          </p:cNvPr>
          <p:cNvSpPr>
            <a:spLocks noGrp="1"/>
          </p:cNvSpPr>
          <p:nvPr>
            <p:ph type="title"/>
          </p:nvPr>
        </p:nvSpPr>
        <p:spPr>
          <a:xfrm>
            <a:off x="503583" y="239152"/>
            <a:ext cx="9535767" cy="1674054"/>
          </a:xfrm>
        </p:spPr>
        <p:txBody>
          <a:bodyPr>
            <a:normAutofit fontScale="90000"/>
          </a:bodyPr>
          <a:lstStyle/>
          <a:p>
            <a:r>
              <a:rPr lang="en-GB" dirty="0">
                <a:solidFill>
                  <a:srgbClr val="00B050"/>
                </a:solidFill>
              </a:rPr>
              <a:t>2. Student attitudes to the project in progress: Investment, engagement, and doing the boxes justice.</a:t>
            </a:r>
          </a:p>
        </p:txBody>
      </p:sp>
      <p:sp>
        <p:nvSpPr>
          <p:cNvPr id="3" name="Content Placeholder 2">
            <a:extLst>
              <a:ext uri="{FF2B5EF4-FFF2-40B4-BE49-F238E27FC236}">
                <a16:creationId xmlns:mc="http://schemas.openxmlformats.org/markup-compatibility/2006" xmlns:mv="urn:schemas-microsoft-com:mac:vml" xmlns:a16="http://schemas.microsoft.com/office/drawing/2014/main" xmlns="" id="{BD6419DD-7FEA-42EE-B138-927E2F53D4B6}"/>
              </a:ext>
            </a:extLst>
          </p:cNvPr>
          <p:cNvSpPr>
            <a:spLocks noGrp="1"/>
          </p:cNvSpPr>
          <p:nvPr>
            <p:ph idx="1"/>
          </p:nvPr>
        </p:nvSpPr>
        <p:spPr>
          <a:xfrm>
            <a:off x="503583" y="1913207"/>
            <a:ext cx="11463130" cy="4705641"/>
          </a:xfrm>
        </p:spPr>
        <p:txBody>
          <a:bodyPr>
            <a:normAutofit/>
          </a:bodyPr>
          <a:lstStyle/>
          <a:p>
            <a:endParaRPr lang="en-GB" sz="2600" dirty="0">
              <a:solidFill>
                <a:srgbClr val="0070C0"/>
              </a:solidFill>
            </a:endParaRPr>
          </a:p>
          <a:p>
            <a:r>
              <a:rPr lang="en-GB" sz="2600" dirty="0">
                <a:solidFill>
                  <a:srgbClr val="0070C0"/>
                </a:solidFill>
              </a:rPr>
              <a:t>“I felt invested in </a:t>
            </a:r>
            <a:r>
              <a:rPr lang="en-GB" sz="2600" dirty="0" err="1">
                <a:solidFill>
                  <a:srgbClr val="0070C0"/>
                </a:solidFill>
              </a:rPr>
              <a:t>Gerlinde’s</a:t>
            </a:r>
            <a:r>
              <a:rPr lang="en-GB" sz="2600" dirty="0">
                <a:solidFill>
                  <a:srgbClr val="0070C0"/>
                </a:solidFill>
              </a:rPr>
              <a:t> story […] I felt enveloped inside her memories [….] We identified with </a:t>
            </a:r>
            <a:r>
              <a:rPr lang="en-GB" sz="2600" dirty="0" err="1">
                <a:solidFill>
                  <a:srgbClr val="0070C0"/>
                </a:solidFill>
              </a:rPr>
              <a:t>Gerlinde</a:t>
            </a:r>
            <a:r>
              <a:rPr lang="en-GB" sz="2600" dirty="0">
                <a:solidFill>
                  <a:srgbClr val="0070C0"/>
                </a:solidFill>
              </a:rPr>
              <a:t> being separated from parts of her family, and feeling trapped” (Tamsin).</a:t>
            </a:r>
          </a:p>
          <a:p>
            <a:r>
              <a:rPr lang="en-GB" sz="2600" dirty="0">
                <a:solidFill>
                  <a:srgbClr val="7030A0"/>
                </a:solidFill>
              </a:rPr>
              <a:t>“I was touched by all of the boxes I looked at. The personal nature of the boxes was so powerful. I felt that I was looking at a piece of a person’s life. […] The boxes themselves are a brilliant way of connecting observers and researchers to living history and the people behind the stories.” (Tamsin)</a:t>
            </a:r>
          </a:p>
          <a:p>
            <a:r>
              <a:rPr lang="en-GB" sz="2600" dirty="0">
                <a:solidFill>
                  <a:srgbClr val="002060"/>
                </a:solidFill>
              </a:rPr>
              <a:t>“I wanted to do justice to the memories of </a:t>
            </a:r>
            <a:r>
              <a:rPr lang="en-GB" sz="2600" dirty="0" err="1">
                <a:solidFill>
                  <a:srgbClr val="002060"/>
                </a:solidFill>
              </a:rPr>
              <a:t>Gerlinde</a:t>
            </a:r>
            <a:r>
              <a:rPr lang="en-GB" sz="2600" dirty="0">
                <a:solidFill>
                  <a:srgbClr val="002060"/>
                </a:solidFill>
              </a:rPr>
              <a:t>, and be respectful of everything she put into her memory box[…].  I didn’t want our ideas to misrepresent her life.” (Tamsin).</a:t>
            </a:r>
          </a:p>
          <a:p>
            <a:pPr marL="0" indent="0">
              <a:buNone/>
            </a:pPr>
            <a:endParaRPr lang="en-GB" dirty="0"/>
          </a:p>
          <a:p>
            <a:endParaRPr lang="en-GB" dirty="0"/>
          </a:p>
        </p:txBody>
      </p:sp>
    </p:spTree>
    <p:extLst>
      <p:ext uri="{BB962C8B-B14F-4D97-AF65-F5344CB8AC3E}">
        <p14:creationId xmlns:p14="http://schemas.microsoft.com/office/powerpoint/2010/main" val="280321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mc="http://schemas.openxmlformats.org/markup-compatibility/2006" xmlns:mv="urn:schemas-microsoft-com:mac:vml" xmlns:a16="http://schemas.microsoft.com/office/drawing/2014/main" xmlns="" id="{A917F738-B5AA-4D21-B98A-58DE1F8F4E1E}"/>
              </a:ext>
            </a:extLst>
          </p:cNvPr>
          <p:cNvSpPr>
            <a:spLocks noGrp="1"/>
          </p:cNvSpPr>
          <p:nvPr>
            <p:ph idx="4294967295"/>
          </p:nvPr>
        </p:nvSpPr>
        <p:spPr>
          <a:xfrm>
            <a:off x="185530" y="126610"/>
            <a:ext cx="11714921" cy="6625882"/>
          </a:xfrm>
        </p:spPr>
        <p:txBody>
          <a:bodyPr>
            <a:normAutofit fontScale="92500" lnSpcReduction="10000"/>
          </a:bodyPr>
          <a:lstStyle/>
          <a:p>
            <a:endParaRPr lang="en-GB" dirty="0"/>
          </a:p>
          <a:p>
            <a:r>
              <a:rPr lang="en-GB" sz="3600" dirty="0">
                <a:solidFill>
                  <a:srgbClr val="0070C0"/>
                </a:solidFill>
              </a:rPr>
              <a:t>“it’s people’s real lives that you’re dealing with so you want to make sure that not only are you doing yourself proud and you’re doing yourself justice when you stand up and perform, but you’re doing the person whose box it is proud.” (</a:t>
            </a:r>
            <a:r>
              <a:rPr lang="en-GB" sz="3600" dirty="0" err="1">
                <a:solidFill>
                  <a:srgbClr val="0070C0"/>
                </a:solidFill>
              </a:rPr>
              <a:t>Maizy</a:t>
            </a:r>
            <a:r>
              <a:rPr lang="en-GB" sz="3600" dirty="0">
                <a:solidFill>
                  <a:srgbClr val="0070C0"/>
                </a:solidFill>
              </a:rPr>
              <a:t>).</a:t>
            </a:r>
          </a:p>
          <a:p>
            <a:r>
              <a:rPr lang="en-GB" sz="3600" dirty="0">
                <a:solidFill>
                  <a:srgbClr val="7030A0"/>
                </a:solidFill>
              </a:rPr>
              <a:t>“Nothing is irrelevant, everything is important, and you need to make sure that you show that in a really delicate way, because you don’t want to offend. […] you need […] a sense of care because these are people’s lives.” (</a:t>
            </a:r>
            <a:r>
              <a:rPr lang="en-GB" sz="3600" dirty="0" err="1">
                <a:solidFill>
                  <a:srgbClr val="7030A0"/>
                </a:solidFill>
              </a:rPr>
              <a:t>Maizy</a:t>
            </a:r>
            <a:r>
              <a:rPr lang="en-GB" sz="3600" dirty="0">
                <a:solidFill>
                  <a:srgbClr val="7030A0"/>
                </a:solidFill>
              </a:rPr>
              <a:t>).</a:t>
            </a:r>
          </a:p>
          <a:p>
            <a:r>
              <a:rPr lang="en-GB" sz="3600" dirty="0">
                <a:solidFill>
                  <a:srgbClr val="002060"/>
                </a:solidFill>
              </a:rPr>
              <a:t>“Before the show I felt nervous, because we weren’t playing made up characters. I was being Karl, and I was very worried because I was portraying his life, I didn’t want to offend anyone or show him wrongly, show him not how he would like to be shown, or how he is actually was a person. That was always on my shoulders. […] I felt emotionally drained afterwards. […]” (Joe).</a:t>
            </a:r>
          </a:p>
          <a:p>
            <a:endParaRPr lang="en-GB" dirty="0"/>
          </a:p>
          <a:p>
            <a:endParaRPr lang="en-GB" dirty="0"/>
          </a:p>
          <a:p>
            <a:endParaRPr lang="en-GB" dirty="0"/>
          </a:p>
        </p:txBody>
      </p:sp>
    </p:spTree>
    <p:extLst>
      <p:ext uri="{BB962C8B-B14F-4D97-AF65-F5344CB8AC3E}">
        <p14:creationId xmlns:p14="http://schemas.microsoft.com/office/powerpoint/2010/main" val="1357290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 id="{CFE99354-927E-48D1-9153-E86B6CAEE82C}"/>
              </a:ext>
            </a:extLst>
          </p:cNvPr>
          <p:cNvSpPr>
            <a:spLocks noGrp="1"/>
          </p:cNvSpPr>
          <p:nvPr>
            <p:ph type="title"/>
          </p:nvPr>
        </p:nvSpPr>
        <p:spPr/>
        <p:txBody>
          <a:bodyPr>
            <a:normAutofit/>
          </a:bodyPr>
          <a:lstStyle/>
          <a:p>
            <a:r>
              <a:rPr lang="en-GB" dirty="0">
                <a:solidFill>
                  <a:srgbClr val="00B050"/>
                </a:solidFill>
              </a:rPr>
              <a:t>3. Student reflections and ongoing outcomes: </a:t>
            </a:r>
            <a:r>
              <a:rPr lang="en-GB" dirty="0">
                <a:solidFill>
                  <a:schemeClr val="accent1">
                    <a:lumMod val="75000"/>
                  </a:schemeClr>
                </a:solidFill>
              </a:rPr>
              <a:t>Pride</a:t>
            </a:r>
          </a:p>
        </p:txBody>
      </p:sp>
      <p:sp>
        <p:nvSpPr>
          <p:cNvPr id="3" name="Content Placeholder 2">
            <a:extLst>
              <a:ext uri="{FF2B5EF4-FFF2-40B4-BE49-F238E27FC236}">
                <a16:creationId xmlns:mc="http://schemas.openxmlformats.org/markup-compatibility/2006" xmlns:mv="urn:schemas-microsoft-com:mac:vml" xmlns:a16="http://schemas.microsoft.com/office/drawing/2014/main" xmlns="" id="{E787ED4B-36C4-4BEC-9CFC-3756849B279F}"/>
              </a:ext>
            </a:extLst>
          </p:cNvPr>
          <p:cNvSpPr>
            <a:spLocks noGrp="1"/>
          </p:cNvSpPr>
          <p:nvPr>
            <p:ph idx="1"/>
          </p:nvPr>
        </p:nvSpPr>
        <p:spPr>
          <a:xfrm>
            <a:off x="838200" y="1417638"/>
            <a:ext cx="10889974" cy="5165724"/>
          </a:xfrm>
        </p:spPr>
        <p:txBody>
          <a:bodyPr>
            <a:normAutofit fontScale="92500" lnSpcReduction="20000"/>
          </a:bodyPr>
          <a:lstStyle/>
          <a:p>
            <a:endParaRPr lang="en-GB" dirty="0"/>
          </a:p>
          <a:p>
            <a:r>
              <a:rPr lang="en-GB" dirty="0">
                <a:solidFill>
                  <a:srgbClr val="0070C0"/>
                </a:solidFill>
              </a:rPr>
              <a:t>“After the show I felt an overwhelming sense of pride for the work I had created, and I felt I had a lot of respect for my group for doing Helen’s story justice and creating a piece she enjoyed. “ (</a:t>
            </a:r>
            <a:r>
              <a:rPr lang="en-GB" dirty="0" err="1">
                <a:solidFill>
                  <a:srgbClr val="0070C0"/>
                </a:solidFill>
              </a:rPr>
              <a:t>Rennae</a:t>
            </a:r>
            <a:r>
              <a:rPr lang="en-GB" dirty="0">
                <a:solidFill>
                  <a:srgbClr val="0070C0"/>
                </a:solidFill>
              </a:rPr>
              <a:t>).</a:t>
            </a:r>
          </a:p>
          <a:p>
            <a:r>
              <a:rPr lang="en-GB" dirty="0">
                <a:solidFill>
                  <a:srgbClr val="7030A0"/>
                </a:solidFill>
              </a:rPr>
              <a:t> “I felt proud of what we had shown.” (Joe).</a:t>
            </a:r>
          </a:p>
          <a:p>
            <a:r>
              <a:rPr lang="en-GB" dirty="0">
                <a:solidFill>
                  <a:srgbClr val="002060"/>
                </a:solidFill>
              </a:rPr>
              <a:t>“I felt like we had done something very important.” (Johan).</a:t>
            </a:r>
          </a:p>
          <a:p>
            <a:r>
              <a:rPr lang="en-GB" dirty="0">
                <a:solidFill>
                  <a:srgbClr val="0070C0"/>
                </a:solidFill>
              </a:rPr>
              <a:t>“This memory box project is something that brings generations together, it links communities” (Johan).</a:t>
            </a:r>
            <a:r>
              <a:rPr lang="en-GB" dirty="0" smtClean="0">
                <a:solidFill>
                  <a:srgbClr val="0070C0"/>
                </a:solidFill>
              </a:rPr>
              <a:t> </a:t>
            </a:r>
          </a:p>
          <a:p>
            <a:r>
              <a:rPr lang="en-GB" dirty="0" smtClean="0">
                <a:solidFill>
                  <a:srgbClr val="7030A0"/>
                </a:solidFill>
              </a:rPr>
              <a:t>“</a:t>
            </a:r>
            <a:r>
              <a:rPr lang="en-GB" dirty="0">
                <a:solidFill>
                  <a:srgbClr val="7030A0"/>
                </a:solidFill>
              </a:rPr>
              <a:t>The memory box became a common ground for people discuss. It can build friendships. Applied drama changes things for the better. It raises awareness. You all feel the same thing. The performers and audience link with that emotion […]. It’s something that wakes loads of emotions in everyone.” (Joe). </a:t>
            </a:r>
          </a:p>
          <a:p>
            <a:r>
              <a:rPr lang="en-GB" dirty="0">
                <a:solidFill>
                  <a:srgbClr val="002060"/>
                </a:solidFill>
              </a:rPr>
              <a:t>“The trust that we were given […] was amazing. […] to leave that responsibility in our hands…is amazing. We’ve experienced so many different things. I feel grateful.” (Joe).</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014727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 id="{2F5135E9-53A7-4C9F-9526-C25917CE4E2D}"/>
              </a:ext>
            </a:extLst>
          </p:cNvPr>
          <p:cNvSpPr>
            <a:spLocks noGrp="1"/>
          </p:cNvSpPr>
          <p:nvPr>
            <p:ph type="title"/>
          </p:nvPr>
        </p:nvSpPr>
        <p:spPr>
          <a:xfrm>
            <a:off x="838200" y="379829"/>
            <a:ext cx="9201150" cy="352009"/>
          </a:xfrm>
        </p:spPr>
        <p:txBody>
          <a:bodyPr>
            <a:normAutofit fontScale="90000"/>
          </a:bodyPr>
          <a:lstStyle/>
          <a:p>
            <a:r>
              <a:rPr lang="en-GB" dirty="0">
                <a:solidFill>
                  <a:schemeClr val="accent1">
                    <a:lumMod val="75000"/>
                  </a:schemeClr>
                </a:solidFill>
              </a:rPr>
              <a:t/>
            </a:r>
            <a:br>
              <a:rPr lang="en-GB" dirty="0">
                <a:solidFill>
                  <a:schemeClr val="accent1">
                    <a:lumMod val="75000"/>
                  </a:schemeClr>
                </a:solidFill>
              </a:rPr>
            </a:br>
            <a:r>
              <a:rPr lang="en-GB" dirty="0">
                <a:solidFill>
                  <a:schemeClr val="accent1">
                    <a:lumMod val="75000"/>
                  </a:schemeClr>
                </a:solidFill>
              </a:rPr>
              <a:t>Perspective</a:t>
            </a:r>
            <a:br>
              <a:rPr lang="en-GB" dirty="0">
                <a:solidFill>
                  <a:schemeClr val="accent1">
                    <a:lumMod val="75000"/>
                  </a:schemeClr>
                </a:solidFill>
              </a:rPr>
            </a:br>
            <a:endParaRPr lang="en-GB" dirty="0">
              <a:solidFill>
                <a:schemeClr val="accent1">
                  <a:lumMod val="75000"/>
                </a:schemeClr>
              </a:solidFill>
            </a:endParaRPr>
          </a:p>
        </p:txBody>
      </p:sp>
      <p:sp>
        <p:nvSpPr>
          <p:cNvPr id="3" name="Content Placeholder 2">
            <a:extLst>
              <a:ext uri="{FF2B5EF4-FFF2-40B4-BE49-F238E27FC236}">
                <a16:creationId xmlns:mc="http://schemas.openxmlformats.org/markup-compatibility/2006" xmlns:mv="urn:schemas-microsoft-com:mac:vml" xmlns:a16="http://schemas.microsoft.com/office/drawing/2014/main" xmlns="" id="{7F6F58EE-7A13-429D-A039-37BCA8D69799}"/>
              </a:ext>
            </a:extLst>
          </p:cNvPr>
          <p:cNvSpPr>
            <a:spLocks noGrp="1"/>
          </p:cNvSpPr>
          <p:nvPr>
            <p:ph idx="1"/>
          </p:nvPr>
        </p:nvSpPr>
        <p:spPr>
          <a:xfrm>
            <a:off x="450574" y="1020416"/>
            <a:ext cx="11423374" cy="5698435"/>
          </a:xfrm>
        </p:spPr>
        <p:txBody>
          <a:bodyPr>
            <a:normAutofit/>
          </a:bodyPr>
          <a:lstStyle/>
          <a:p>
            <a:pPr lvl="0"/>
            <a:r>
              <a:rPr lang="en-GB" sz="3200" dirty="0">
                <a:solidFill>
                  <a:srgbClr val="0070C0"/>
                </a:solidFill>
              </a:rPr>
              <a:t>“It all sort of puts your own life into perspective, you read some of these boxes and you think what these people have gone through, to be so mentally strong, and I moan about missing the bus, and these people have had to go across seas, and countries, and horrible things…” (Joe).</a:t>
            </a:r>
          </a:p>
          <a:p>
            <a:pPr lvl="0"/>
            <a:r>
              <a:rPr lang="en-GB" sz="3200" dirty="0">
                <a:solidFill>
                  <a:srgbClr val="7030A0"/>
                </a:solidFill>
              </a:rPr>
              <a:t>“…every single box had a different story and it makes you realise that the worst thing a person has experienced is the worst thing a person has experienced…it’s all about perspective.” (Johan).</a:t>
            </a:r>
          </a:p>
          <a:p>
            <a:pPr lvl="0"/>
            <a:r>
              <a:rPr lang="en-GB" sz="3200" dirty="0">
                <a:solidFill>
                  <a:srgbClr val="002060"/>
                </a:solidFill>
              </a:rPr>
              <a:t>“It’s helped me deal with things in my own life. I realise how much I moan about things. I needed reminiscence theatre in my life.” (Martina).</a:t>
            </a:r>
          </a:p>
          <a:p>
            <a:pPr lvl="0"/>
            <a:endParaRPr lang="en-GB" dirty="0"/>
          </a:p>
          <a:p>
            <a:endParaRPr lang="en-GB" dirty="0"/>
          </a:p>
        </p:txBody>
      </p:sp>
    </p:spTree>
    <p:extLst>
      <p:ext uri="{BB962C8B-B14F-4D97-AF65-F5344CB8AC3E}">
        <p14:creationId xmlns:p14="http://schemas.microsoft.com/office/powerpoint/2010/main" val="612086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mc="http://schemas.openxmlformats.org/markup-compatibility/2006" xmlns:mv="urn:schemas-microsoft-com:mac:vml" xmlns:a16="http://schemas.microsoft.com/office/drawing/2014/main" xmlns="" id="{97C39F20-0173-4EDF-A975-A95E07F6F5A4}"/>
              </a:ext>
            </a:extLst>
          </p:cNvPr>
          <p:cNvSpPr>
            <a:spLocks noGrp="1"/>
          </p:cNvSpPr>
          <p:nvPr>
            <p:ph idx="4294967295"/>
          </p:nvPr>
        </p:nvSpPr>
        <p:spPr>
          <a:xfrm>
            <a:off x="212035" y="407963"/>
            <a:ext cx="11794435" cy="6035040"/>
          </a:xfrm>
        </p:spPr>
        <p:txBody>
          <a:bodyPr>
            <a:normAutofit/>
          </a:bodyPr>
          <a:lstStyle/>
          <a:p>
            <a:r>
              <a:rPr lang="en-GB" sz="3200" dirty="0">
                <a:solidFill>
                  <a:srgbClr val="0070C0"/>
                </a:solidFill>
              </a:rPr>
              <a:t>“I feel so, so grateful that we got the opportunity to learn about reminiscence theatre and work with the memory box project as we have learnt so much from it […] how your work within the community can really make a difference. I feel like that’s really important.” (</a:t>
            </a:r>
            <a:r>
              <a:rPr lang="en-GB" sz="3200" dirty="0" err="1">
                <a:solidFill>
                  <a:srgbClr val="0070C0"/>
                </a:solidFill>
              </a:rPr>
              <a:t>Maizy</a:t>
            </a:r>
            <a:r>
              <a:rPr lang="en-GB" sz="3200" dirty="0">
                <a:solidFill>
                  <a:srgbClr val="0070C0"/>
                </a:solidFill>
              </a:rPr>
              <a:t>).</a:t>
            </a:r>
          </a:p>
          <a:p>
            <a:r>
              <a:rPr lang="en-GB" sz="3200" dirty="0">
                <a:solidFill>
                  <a:srgbClr val="7030A0"/>
                </a:solidFill>
              </a:rPr>
              <a:t>“Creating the performances from the memories within the boxes made us feel more deeply involved and able to empathise with the people who experienced those events. It would be a shame if the boxes were no longer displayed to the public, and if no further boxes were created. They are a great resource for history as well as for creating theatre and art.” (Tamsin).</a:t>
            </a:r>
          </a:p>
          <a:p>
            <a:r>
              <a:rPr lang="en-GB" sz="3200" dirty="0">
                <a:solidFill>
                  <a:srgbClr val="002060"/>
                </a:solidFill>
              </a:rPr>
              <a:t>“I feel honoured to have been a part of it.” (</a:t>
            </a:r>
            <a:r>
              <a:rPr lang="en-GB" sz="3200" dirty="0" err="1">
                <a:solidFill>
                  <a:srgbClr val="002060"/>
                </a:solidFill>
              </a:rPr>
              <a:t>Ardit</a:t>
            </a:r>
            <a:r>
              <a:rPr lang="en-GB" sz="3200" dirty="0">
                <a:solidFill>
                  <a:srgbClr val="002060"/>
                </a:solidFill>
              </a:rPr>
              <a:t>).</a:t>
            </a:r>
          </a:p>
          <a:p>
            <a:endParaRPr lang="en-GB" dirty="0"/>
          </a:p>
          <a:p>
            <a:endParaRPr lang="en-GB" dirty="0"/>
          </a:p>
          <a:p>
            <a:endParaRPr lang="en-GB" dirty="0"/>
          </a:p>
        </p:txBody>
      </p:sp>
    </p:spTree>
    <p:extLst>
      <p:ext uri="{BB962C8B-B14F-4D97-AF65-F5344CB8AC3E}">
        <p14:creationId xmlns:p14="http://schemas.microsoft.com/office/powerpoint/2010/main" val="2599261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 id="{98C41FEA-F20D-436B-A33E-C5A73EEDB529}"/>
              </a:ext>
            </a:extLst>
          </p:cNvPr>
          <p:cNvSpPr>
            <a:spLocks noGrp="1"/>
          </p:cNvSpPr>
          <p:nvPr>
            <p:ph type="title"/>
          </p:nvPr>
        </p:nvSpPr>
        <p:spPr/>
        <p:txBody>
          <a:bodyPr/>
          <a:lstStyle/>
          <a:p>
            <a:r>
              <a:rPr lang="en-GB" dirty="0">
                <a:solidFill>
                  <a:srgbClr val="00B050"/>
                </a:solidFill>
              </a:rPr>
              <a:t>The Memory Box project led to:</a:t>
            </a:r>
          </a:p>
        </p:txBody>
      </p:sp>
      <p:sp>
        <p:nvSpPr>
          <p:cNvPr id="3" name="Content Placeholder 2">
            <a:extLst>
              <a:ext uri="{FF2B5EF4-FFF2-40B4-BE49-F238E27FC236}">
                <a16:creationId xmlns:mc="http://schemas.openxmlformats.org/markup-compatibility/2006" xmlns:mv="urn:schemas-microsoft-com:mac:vml" xmlns:a16="http://schemas.microsoft.com/office/drawing/2014/main" xmlns="" id="{2892C28D-F6DB-4F8D-9DE9-01E0E60C7852}"/>
              </a:ext>
            </a:extLst>
          </p:cNvPr>
          <p:cNvSpPr>
            <a:spLocks noGrp="1"/>
          </p:cNvSpPr>
          <p:nvPr>
            <p:ph idx="1"/>
          </p:nvPr>
        </p:nvSpPr>
        <p:spPr>
          <a:xfrm>
            <a:off x="838200" y="1484243"/>
            <a:ext cx="10515600" cy="5008632"/>
          </a:xfrm>
        </p:spPr>
        <p:txBody>
          <a:bodyPr>
            <a:normAutofit/>
          </a:bodyPr>
          <a:lstStyle/>
          <a:p>
            <a:r>
              <a:rPr lang="en-GB" sz="3200" dirty="0">
                <a:solidFill>
                  <a:srgbClr val="0070C0"/>
                </a:solidFill>
              </a:rPr>
              <a:t>A positive impact on student mental health</a:t>
            </a:r>
          </a:p>
          <a:p>
            <a:r>
              <a:rPr lang="en-GB" sz="3200" dirty="0">
                <a:solidFill>
                  <a:srgbClr val="7030A0"/>
                </a:solidFill>
              </a:rPr>
              <a:t>The creation of lasting intergenerational relationships</a:t>
            </a:r>
          </a:p>
          <a:p>
            <a:r>
              <a:rPr lang="en-GB" sz="3200" dirty="0">
                <a:solidFill>
                  <a:srgbClr val="002060"/>
                </a:solidFill>
              </a:rPr>
              <a:t>Inspiration to do reminiscence work with relatives</a:t>
            </a:r>
          </a:p>
          <a:p>
            <a:r>
              <a:rPr lang="en-GB" sz="3200" dirty="0">
                <a:solidFill>
                  <a:srgbClr val="002060"/>
                </a:solidFill>
              </a:rPr>
              <a:t>Inspiration for me to look more deeply into my own family history </a:t>
            </a:r>
          </a:p>
          <a:p>
            <a:r>
              <a:rPr lang="en-GB" sz="3200" dirty="0">
                <a:solidFill>
                  <a:srgbClr val="0070C0"/>
                </a:solidFill>
              </a:rPr>
              <a:t>The recognition that drama can really matter, which impacted on students’ self-confidence as well as on their performance skills.</a:t>
            </a:r>
          </a:p>
          <a:p>
            <a:pPr marL="0" indent="0">
              <a:buNone/>
            </a:pPr>
            <a:endParaRPr lang="en-GB" dirty="0"/>
          </a:p>
        </p:txBody>
      </p:sp>
    </p:spTree>
    <p:extLst>
      <p:ext uri="{BB962C8B-B14F-4D97-AF65-F5344CB8AC3E}">
        <p14:creationId xmlns:p14="http://schemas.microsoft.com/office/powerpoint/2010/main" val="3225587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3257</TotalTime>
  <Words>1122</Words>
  <Application>Microsoft Macintosh PowerPoint</Application>
  <PresentationFormat>Custom</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Devising from Memory Boxes:  some further insights</vt:lpstr>
      <vt:lpstr>1. Stages in the devising process</vt:lpstr>
      <vt:lpstr>2. Student attitudes to the project in progress: Investment, engagement, and doing the boxes justice.</vt:lpstr>
      <vt:lpstr>PowerPoint Presentation</vt:lpstr>
      <vt:lpstr>3. Student reflections and ongoing outcomes: Pride</vt:lpstr>
      <vt:lpstr> Perspective </vt:lpstr>
      <vt:lpstr>PowerPoint Presentation</vt:lpstr>
      <vt:lpstr>The Memory Box project led 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natasha oxley</dc:creator>
  <cp:lastModifiedBy>Michelle hotton</cp:lastModifiedBy>
  <cp:revision>11</cp:revision>
  <dcterms:created xsi:type="dcterms:W3CDTF">2019-04-29T15:18:15Z</dcterms:created>
  <dcterms:modified xsi:type="dcterms:W3CDTF">2021-05-06T12:43:08Z</dcterms:modified>
</cp:coreProperties>
</file>